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inger Paint" panose="020B05060400000200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4" autoAdjust="0"/>
  </p:normalViewPr>
  <p:slideViewPr>
    <p:cSldViewPr>
      <p:cViewPr varScale="1">
        <p:scale>
          <a:sx n="68" d="100"/>
          <a:sy n="68" d="100"/>
        </p:scale>
        <p:origin x="24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0718-9D0C-684B-8BD7-9ED1466BC30D}" type="datetimeFigureOut">
              <a:rPr lang="es-ES" smtClean="0"/>
              <a:t>26/4/24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29DF-6287-0946-B683-83E89B71AC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1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4417" y="312469"/>
            <a:ext cx="3747740" cy="1630267"/>
          </a:xfrm>
          <a:custGeom>
            <a:avLst/>
            <a:gdLst/>
            <a:ahLst/>
            <a:cxnLst/>
            <a:rect l="l" t="t" r="r" b="b"/>
            <a:pathLst>
              <a:path w="3747740" h="1630267">
                <a:moveTo>
                  <a:pt x="0" y="0"/>
                </a:moveTo>
                <a:lnTo>
                  <a:pt x="3747740" y="0"/>
                </a:lnTo>
                <a:lnTo>
                  <a:pt x="3747740" y="1630267"/>
                </a:lnTo>
                <a:lnTo>
                  <a:pt x="0" y="1630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51622" y="220654"/>
            <a:ext cx="3966198" cy="1813899"/>
            <a:chOff x="0" y="0"/>
            <a:chExt cx="1044595" cy="4777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4595" cy="477735"/>
            </a:xfrm>
            <a:custGeom>
              <a:avLst/>
              <a:gdLst/>
              <a:ahLst/>
              <a:cxnLst/>
              <a:rect l="l" t="t" r="r" b="b"/>
              <a:pathLst>
                <a:path w="1044595" h="477735">
                  <a:moveTo>
                    <a:pt x="0" y="0"/>
                  </a:moveTo>
                  <a:lnTo>
                    <a:pt x="1044595" y="0"/>
                  </a:lnTo>
                  <a:lnTo>
                    <a:pt x="1044595" y="477735"/>
                  </a:lnTo>
                  <a:lnTo>
                    <a:pt x="0" y="47773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044595" cy="515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6436" y="5981700"/>
            <a:ext cx="18442563" cy="4128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23"/>
              </a:lnSpc>
            </a:pPr>
            <a:r>
              <a:rPr lang="en-US" sz="4800" dirty="0">
                <a:solidFill>
                  <a:srgbClr val="FFFFFF"/>
                </a:solidFill>
                <a:latin typeface="Finger Paint"/>
              </a:rPr>
              <a:t>Grado de </a:t>
            </a:r>
            <a:r>
              <a:rPr lang="en-US" sz="4800" dirty="0" err="1">
                <a:solidFill>
                  <a:srgbClr val="FFFFFF"/>
                </a:solidFill>
                <a:latin typeface="Finger Paint"/>
              </a:rPr>
              <a:t>Farmacia</a:t>
            </a:r>
            <a:r>
              <a:rPr lang="en-US" sz="4800" dirty="0">
                <a:solidFill>
                  <a:srgbClr val="FFFFFF"/>
                </a:solidFill>
                <a:latin typeface="Finger Paint"/>
              </a:rPr>
              <a:t>; DG </a:t>
            </a:r>
            <a:r>
              <a:rPr lang="en-US" sz="4800" dirty="0" err="1">
                <a:solidFill>
                  <a:srgbClr val="FFFFFF"/>
                </a:solidFill>
                <a:latin typeface="Finger Paint"/>
              </a:rPr>
              <a:t>Biotecnología</a:t>
            </a:r>
            <a:r>
              <a:rPr lang="en-US" sz="4800" dirty="0">
                <a:solidFill>
                  <a:srgbClr val="FFFFFF"/>
                </a:solidFill>
                <a:latin typeface="Finger Paint"/>
              </a:rPr>
              <a:t>/</a:t>
            </a:r>
            <a:r>
              <a:rPr lang="en-US" sz="4800" dirty="0" err="1">
                <a:solidFill>
                  <a:srgbClr val="FFFFFF"/>
                </a:solidFill>
                <a:latin typeface="Finger Paint"/>
              </a:rPr>
              <a:t>Farmacia</a:t>
            </a:r>
            <a:r>
              <a:rPr lang="en-US" sz="4800" dirty="0">
                <a:solidFill>
                  <a:srgbClr val="FFFFFF"/>
                </a:solidFill>
                <a:latin typeface="Finger Paint"/>
              </a:rPr>
              <a:t> y  </a:t>
            </a:r>
          </a:p>
          <a:p>
            <a:pPr algn="ctr">
              <a:lnSpc>
                <a:spcPts val="8223"/>
              </a:lnSpc>
            </a:pPr>
            <a:r>
              <a:rPr lang="en-US" sz="4800" dirty="0">
                <a:solidFill>
                  <a:srgbClr val="FFFFFF"/>
                </a:solidFill>
                <a:latin typeface="Finger Paint"/>
              </a:rPr>
              <a:t>DG PYMES/</a:t>
            </a:r>
            <a:r>
              <a:rPr lang="en-US" sz="4800" dirty="0" err="1">
                <a:solidFill>
                  <a:srgbClr val="FFFFFF"/>
                </a:solidFill>
                <a:latin typeface="Finger Paint"/>
              </a:rPr>
              <a:t>Farmacia</a:t>
            </a:r>
            <a:endParaRPr lang="en-US" sz="4800" dirty="0">
              <a:solidFill>
                <a:srgbClr val="FFFFFF"/>
              </a:solidFill>
              <a:latin typeface="Finger Paint"/>
            </a:endParaRPr>
          </a:p>
          <a:p>
            <a:pPr>
              <a:lnSpc>
                <a:spcPts val="8223"/>
              </a:lnSpc>
            </a:pPr>
            <a:r>
              <a:rPr lang="en-US" sz="4800" dirty="0">
                <a:solidFill>
                  <a:srgbClr val="7241D5"/>
                </a:solidFill>
                <a:latin typeface="Finger Paint"/>
              </a:rPr>
              <a:t>           </a:t>
            </a:r>
            <a:r>
              <a:rPr lang="en-US" sz="4800" dirty="0" err="1">
                <a:solidFill>
                  <a:srgbClr val="7241D5"/>
                </a:solidFill>
                <a:latin typeface="Finger Paint"/>
              </a:rPr>
              <a:t>Bioquímica</a:t>
            </a:r>
            <a:r>
              <a:rPr lang="en-US" sz="4800" dirty="0">
                <a:solidFill>
                  <a:srgbClr val="7241D5"/>
                </a:solidFill>
                <a:latin typeface="Finger Paint"/>
              </a:rPr>
              <a:t> 1</a:t>
            </a:r>
            <a:r>
              <a:rPr lang="en-US" sz="4800" dirty="0">
                <a:solidFill>
                  <a:srgbClr val="FFFFFF"/>
                </a:solidFill>
                <a:latin typeface="Finger Paint"/>
              </a:rPr>
              <a:t>, </a:t>
            </a:r>
            <a:r>
              <a:rPr lang="en-US" sz="4800" dirty="0" err="1">
                <a:solidFill>
                  <a:srgbClr val="79D541"/>
                </a:solidFill>
                <a:latin typeface="Finger Paint"/>
              </a:rPr>
              <a:t>Bioquímica</a:t>
            </a:r>
            <a:r>
              <a:rPr lang="en-US" sz="4800" dirty="0">
                <a:solidFill>
                  <a:srgbClr val="79D541"/>
                </a:solidFill>
                <a:latin typeface="Finger Paint"/>
              </a:rPr>
              <a:t> 2 </a:t>
            </a:r>
            <a:r>
              <a:rPr lang="en-US" sz="4800" dirty="0">
                <a:solidFill>
                  <a:schemeClr val="bg1"/>
                </a:solidFill>
                <a:latin typeface="Finger Paint"/>
              </a:rPr>
              <a:t>y</a:t>
            </a:r>
            <a:r>
              <a:rPr lang="en-US" sz="4800" dirty="0">
                <a:solidFill>
                  <a:srgbClr val="79D541"/>
                </a:solidFill>
                <a:latin typeface="Finger Paint"/>
              </a:rPr>
              <a:t> </a:t>
            </a:r>
            <a:r>
              <a:rPr lang="en-US" sz="4800" dirty="0" err="1">
                <a:solidFill>
                  <a:srgbClr val="FDC128"/>
                </a:solidFill>
                <a:latin typeface="Finger Paint"/>
              </a:rPr>
              <a:t>Bioquímica</a:t>
            </a:r>
            <a:r>
              <a:rPr lang="en-US" sz="4800" dirty="0">
                <a:solidFill>
                  <a:srgbClr val="FDC128"/>
                </a:solidFill>
                <a:latin typeface="Finger Paint"/>
              </a:rPr>
              <a:t> 3</a:t>
            </a:r>
            <a:endParaRPr lang="en-US" sz="4800" dirty="0">
              <a:solidFill>
                <a:srgbClr val="FFFFFF"/>
              </a:solidFill>
              <a:latin typeface="Finger Paint"/>
            </a:endParaRPr>
          </a:p>
          <a:p>
            <a:pPr algn="ctr">
              <a:lnSpc>
                <a:spcPts val="8223"/>
              </a:lnSpc>
            </a:pPr>
            <a:endParaRPr lang="en-US" sz="4800" dirty="0">
              <a:solidFill>
                <a:srgbClr val="FFFFFF"/>
              </a:solidFill>
              <a:latin typeface="Finger Pain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3546" y="546654"/>
            <a:ext cx="17320907" cy="519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dirty="0">
                <a:solidFill>
                  <a:srgbClr val="FFFFFF"/>
                </a:solidFill>
                <a:latin typeface="Finger Paint"/>
              </a:rPr>
              <a:t>(PID: ID2023/162)</a:t>
            </a:r>
          </a:p>
          <a:p>
            <a:pPr algn="ctr"/>
            <a:r>
              <a:rPr lang="es-ES" sz="6600" b="1" dirty="0">
                <a:effectLst/>
              </a:rPr>
              <a:t> </a:t>
            </a:r>
            <a:r>
              <a:rPr lang="en-US" sz="6600" dirty="0">
                <a:solidFill>
                  <a:srgbClr val="FFFFFF"/>
                </a:solidFill>
                <a:latin typeface="Finger Paint"/>
              </a:rPr>
              <a:t> 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La audio-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grabación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como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recurso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docente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desde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el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aprendizaje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autónomo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</a:p>
          <a:p>
            <a:pPr algn="ctr"/>
            <a:r>
              <a:rPr lang="en-US" sz="6600" dirty="0">
                <a:solidFill>
                  <a:srgbClr val="FFC000"/>
                </a:solidFill>
                <a:latin typeface="Finger Paint"/>
              </a:rPr>
              <a:t>a la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comunicación</a:t>
            </a:r>
            <a:r>
              <a:rPr lang="en-US" sz="6600" dirty="0">
                <a:solidFill>
                  <a:srgbClr val="FFC000"/>
                </a:solidFill>
                <a:latin typeface="Finger Paint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Finger Paint"/>
              </a:rPr>
              <a:t>científica</a:t>
            </a:r>
            <a:endParaRPr lang="en-US" sz="6600" dirty="0">
              <a:solidFill>
                <a:srgbClr val="FFC000"/>
              </a:solidFill>
              <a:latin typeface="Finger Pain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91250" y="312470"/>
            <a:ext cx="3486942" cy="1609358"/>
          </a:xfrm>
          <a:custGeom>
            <a:avLst/>
            <a:gdLst/>
            <a:ahLst/>
            <a:cxnLst/>
            <a:rect l="l" t="t" r="r" b="b"/>
            <a:pathLst>
              <a:path w="3486942" h="1609358">
                <a:moveTo>
                  <a:pt x="0" y="0"/>
                </a:moveTo>
                <a:lnTo>
                  <a:pt x="3486942" y="0"/>
                </a:lnTo>
                <a:lnTo>
                  <a:pt x="3486942" y="1609358"/>
                </a:lnTo>
                <a:lnTo>
                  <a:pt x="0" y="1609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1497D32-0ED1-C84E-9280-D88B7EF4A8BF}"/>
              </a:ext>
            </a:extLst>
          </p:cNvPr>
          <p:cNvSpPr txBox="1"/>
          <p:nvPr/>
        </p:nvSpPr>
        <p:spPr>
          <a:xfrm>
            <a:off x="351622" y="9084943"/>
            <a:ext cx="18442563" cy="1151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43"/>
              </a:lnSpc>
            </a:pPr>
            <a:r>
              <a:rPr lang="en-US" sz="6673" dirty="0">
                <a:solidFill>
                  <a:srgbClr val="FFFFFF"/>
                </a:solidFill>
                <a:latin typeface="Finger Paint"/>
              </a:rPr>
              <a:t>CURSO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2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200" y="2247265"/>
            <a:ext cx="15835886" cy="585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4500" dirty="0">
                <a:solidFill>
                  <a:srgbClr val="FEFEFE"/>
                </a:solidFill>
                <a:latin typeface="Finger Paint"/>
              </a:rPr>
              <a:t>...que el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alumno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conozca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herramientas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de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búsqueda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,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métodos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de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síntesis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y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transmisión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de la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información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, que le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permitan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desarrollar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el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aprendizaje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autónomo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,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potenciar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el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pensamiento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crítico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y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generar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consciencia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de la </a:t>
            </a:r>
            <a:r>
              <a:rPr lang="en-US" sz="4500" dirty="0" err="1">
                <a:solidFill>
                  <a:srgbClr val="FEFEFE"/>
                </a:solidFill>
                <a:latin typeface="Finger Paint"/>
              </a:rPr>
              <a:t>responsabilidad</a:t>
            </a:r>
            <a:r>
              <a:rPr lang="en-US" sz="4500" dirty="0">
                <a:solidFill>
                  <a:srgbClr val="FEFEFE"/>
                </a:solidFill>
                <a:latin typeface="Finger Paint"/>
              </a:rPr>
              <a:t> de la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comunicación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</a:t>
            </a:r>
            <a:r>
              <a:rPr lang="en-US" sz="4500" dirty="0" err="1">
                <a:solidFill>
                  <a:srgbClr val="FDC128"/>
                </a:solidFill>
                <a:latin typeface="Finger Paint"/>
              </a:rPr>
              <a:t>científica</a:t>
            </a:r>
            <a:r>
              <a:rPr lang="en-US" sz="4500" dirty="0">
                <a:solidFill>
                  <a:srgbClr val="FDC128"/>
                </a:solidFill>
                <a:latin typeface="Finger Paint"/>
              </a:rPr>
              <a:t> a la Sociedad.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8139" y="554990"/>
            <a:ext cx="17320907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 dirty="0" err="1">
                <a:solidFill>
                  <a:srgbClr val="FFFFFF"/>
                </a:solidFill>
                <a:latin typeface="Finger Paint"/>
              </a:rPr>
              <a:t>Objetivo</a:t>
            </a:r>
            <a:r>
              <a:rPr lang="en-US" sz="6599" dirty="0">
                <a:solidFill>
                  <a:srgbClr val="FFFFFF"/>
                </a:solidFill>
                <a:latin typeface="Finger Paint"/>
              </a:rPr>
              <a:t> general es….</a:t>
            </a:r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0AD552C-BEE4-F34F-84A6-57254D9E9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4492"/>
          <a:stretch/>
        </p:blipFill>
        <p:spPr>
          <a:xfrm>
            <a:off x="3181350" y="8267700"/>
            <a:ext cx="119253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91</Words>
  <Application>Microsoft Macintosh PowerPoint</Application>
  <PresentationFormat>Personalizado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Finger Paint</vt:lpstr>
      <vt:lpstr>Arial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CIINECO_MDE</dc:title>
  <cp:lastModifiedBy>Maria Delgado</cp:lastModifiedBy>
  <cp:revision>40</cp:revision>
  <cp:lastPrinted>2024-04-21T09:48:56Z</cp:lastPrinted>
  <dcterms:created xsi:type="dcterms:W3CDTF">2006-08-16T00:00:00Z</dcterms:created>
  <dcterms:modified xsi:type="dcterms:W3CDTF">2024-04-26T07:35:42Z</dcterms:modified>
  <dc:identifier>DAGDB6Pfao8</dc:identifier>
</cp:coreProperties>
</file>